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99" r:id="rId2"/>
    <p:sldId id="667" r:id="rId3"/>
    <p:sldId id="500" r:id="rId4"/>
    <p:sldId id="659" r:id="rId5"/>
    <p:sldId id="670" r:id="rId6"/>
    <p:sldId id="671" r:id="rId7"/>
    <p:sldId id="676" r:id="rId8"/>
    <p:sldId id="673" r:id="rId9"/>
    <p:sldId id="675" r:id="rId10"/>
    <p:sldId id="680" r:id="rId11"/>
    <p:sldId id="674" r:id="rId12"/>
    <p:sldId id="677" r:id="rId13"/>
    <p:sldId id="678" r:id="rId14"/>
    <p:sldId id="679" r:id="rId15"/>
    <p:sldId id="576" r:id="rId16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87925" autoAdjust="0"/>
  </p:normalViewPr>
  <p:slideViewPr>
    <p:cSldViewPr>
      <p:cViewPr varScale="1">
        <p:scale>
          <a:sx n="99" d="100"/>
          <a:sy n="99" d="100"/>
        </p:scale>
        <p:origin x="19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b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b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b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b="0">
                <a:latin typeface="Times New Roman" panose="02020603050405020304" pitchFamily="18" charset="0"/>
              </a:defRPr>
            </a:lvl1pPr>
          </a:lstStyle>
          <a:p>
            <a:fld id="{53B9A9F3-C642-7740-9352-A4ED1043BB2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50000"/>
              </a:spcBef>
              <a:defRPr kumimoji="1" sz="120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charset="-122"/>
                <a:cs typeface="华文新魏" panose="0201080004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defRPr kumimoji="1" sz="120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charset="-122"/>
                <a:cs typeface="华文新魏" panose="0201080004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6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en-US" altLang="zh-CN" noProof="0"/>
          </a:p>
          <a:p>
            <a:pPr lvl="1"/>
            <a:r>
              <a:rPr lang="zh-CN" altLang="en-US" noProof="0"/>
              <a:t>第二级</a:t>
            </a:r>
            <a:endParaRPr lang="en-US" altLang="zh-CN" noProof="0"/>
          </a:p>
          <a:p>
            <a:pPr lvl="2"/>
            <a:r>
              <a:rPr lang="zh-CN" altLang="en-US" noProof="0"/>
              <a:t>第三级</a:t>
            </a:r>
            <a:endParaRPr lang="en-US" altLang="zh-CN" noProof="0"/>
          </a:p>
          <a:p>
            <a:pPr lvl="3"/>
            <a:r>
              <a:rPr lang="zh-CN" altLang="en-US" noProof="0"/>
              <a:t>第四级</a:t>
            </a:r>
            <a:endParaRPr lang="en-US" altLang="zh-CN" noProof="0"/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86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50000"/>
              </a:spcBef>
              <a:defRPr kumimoji="1" sz="120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charset="-122"/>
                <a:cs typeface="华文新魏" panose="02010800040101010101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6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50000"/>
              </a:spcBef>
              <a:defRPr kumimoji="1" sz="120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charset="-122"/>
              </a:defRPr>
            </a:lvl1pPr>
          </a:lstStyle>
          <a:p>
            <a:fld id="{2E656B53-CFB6-874B-BB32-FE99832799E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419C5D-6E98-E34D-A8AB-1BF8AA326276}" type="slidenum"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charset="-122"/>
              </a:rPr>
              <a:t>1</a:t>
            </a:fld>
            <a:endParaRPr lang="en-US" altLang="zh-CN">
              <a:solidFill>
                <a:schemeClr val="bg1"/>
              </a:solidFill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Printf</a:t>
            </a:r>
            <a:r>
              <a:rPr lang="zh-CN" altLang="en-US" dirty="0"/>
              <a:t>是用了一个</a:t>
            </a:r>
            <a:r>
              <a:rPr lang="en-US" altLang="zh-CN" dirty="0" err="1"/>
              <a:t>vsprintf</a:t>
            </a:r>
            <a:r>
              <a:rPr lang="zh-CN" altLang="en-US" dirty="0"/>
              <a:t>来实现滴。这里比较重要的是可变参数的处理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736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 err="1"/>
              <a:t>printf</a:t>
            </a:r>
            <a:r>
              <a:rPr lang="zh-CN" altLang="en-US" dirty="0"/>
              <a:t>的代码框架，是要进行系统调用的。这就是一个很典型的</a:t>
            </a:r>
            <a:r>
              <a:rPr lang="en-US" altLang="zh-CN" dirty="0"/>
              <a:t>lib</a:t>
            </a:r>
            <a:r>
              <a:rPr lang="zh-CN" altLang="en-US" dirty="0"/>
              <a:t>库的封装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7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777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8048</a:t>
            </a:r>
            <a:r>
              <a:rPr lang="zh-CN" altLang="en-US" dirty="0"/>
              <a:t>芯片，键盘编码器，是在键盘上，用于检测键盘发生了什么事儿。</a:t>
            </a:r>
            <a:endParaRPr lang="en-US" altLang="zh-CN" dirty="0"/>
          </a:p>
          <a:p>
            <a:r>
              <a:rPr lang="en-US" altLang="zh-CN" dirty="0"/>
              <a:t>8042</a:t>
            </a:r>
            <a:r>
              <a:rPr lang="zh-CN" altLang="en-US" dirty="0"/>
              <a:t>在主板这一端，键盘控制器，用来接收</a:t>
            </a:r>
            <a:r>
              <a:rPr lang="en-US" altLang="zh-CN" dirty="0"/>
              <a:t>8048</a:t>
            </a:r>
            <a:r>
              <a:rPr lang="zh-CN" altLang="en-US" dirty="0"/>
              <a:t>发来的信息，然后告诉</a:t>
            </a:r>
            <a:r>
              <a:rPr lang="en-US" altLang="zh-CN" dirty="0"/>
              <a:t>8259A</a:t>
            </a:r>
            <a:r>
              <a:rPr lang="zh-CN" altLang="en-US" dirty="0"/>
              <a:t>有键盘中断了，</a:t>
            </a:r>
            <a:r>
              <a:rPr lang="en-US" altLang="zh-CN" dirty="0"/>
              <a:t>8259A</a:t>
            </a:r>
            <a:r>
              <a:rPr lang="zh-CN" altLang="en-US" dirty="0"/>
              <a:t>再告诉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键盘编码：有三个状态，但是编码是两类编码，</a:t>
            </a:r>
            <a:r>
              <a:rPr lang="en-US" altLang="zh-CN" dirty="0"/>
              <a:t>Make Code</a:t>
            </a:r>
            <a:r>
              <a:rPr lang="zh-CN" altLang="en-US" dirty="0"/>
              <a:t>，摁下或者摁住，</a:t>
            </a:r>
            <a:r>
              <a:rPr lang="en-US" altLang="zh-CN" dirty="0"/>
              <a:t>Break Code</a:t>
            </a:r>
            <a:r>
              <a:rPr lang="zh-CN" altLang="en-US" dirty="0"/>
              <a:t>放开。 </a:t>
            </a:r>
            <a:r>
              <a:rPr lang="en-US" altLang="zh-CN" dirty="0"/>
              <a:t>Break Code = MakeCode+8</a:t>
            </a:r>
            <a:r>
              <a:rPr lang="zh-CN" altLang="en-US" dirty="0"/>
              <a:t>，除了有前缀组合的之外。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当有个动作来了，</a:t>
            </a:r>
            <a:r>
              <a:rPr lang="en-US" altLang="zh-CN" dirty="0"/>
              <a:t>8048</a:t>
            </a:r>
            <a:r>
              <a:rPr lang="zh-CN" altLang="en-US" dirty="0"/>
              <a:t>发送扫描码，</a:t>
            </a:r>
            <a:r>
              <a:rPr lang="en-US" altLang="zh-CN" dirty="0"/>
              <a:t>8042</a:t>
            </a:r>
            <a:r>
              <a:rPr lang="zh-CN" altLang="en-US" dirty="0"/>
              <a:t>会重新编码，并放到输入缓冲区，并通知</a:t>
            </a:r>
            <a:r>
              <a:rPr lang="en-US" altLang="zh-CN" dirty="0"/>
              <a:t>8259A</a:t>
            </a:r>
            <a:r>
              <a:rPr lang="zh-CN" altLang="en-US" dirty="0"/>
              <a:t>。如果缓冲区不清空，</a:t>
            </a:r>
            <a:r>
              <a:rPr lang="en-US" altLang="zh-CN" dirty="0"/>
              <a:t>8042</a:t>
            </a:r>
            <a:r>
              <a:rPr lang="zh-CN" altLang="en-US" dirty="0"/>
              <a:t>，就不接收后续的键盘扫描码。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这里为了储存收到很多的扫描码，还需要自己管理一个软件的缓冲区，再逐一的解析。比较啰嗦的是有特殊键组合的，以及特殊编码的。这个不用太关注细节，大概了解一下即可。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GUI</a:t>
            </a:r>
            <a:r>
              <a:rPr lang="zh-CN" altLang="en-US" dirty="0"/>
              <a:t>键，就是</a:t>
            </a:r>
            <a:r>
              <a:rPr lang="en-US" altLang="zh-CN" dirty="0"/>
              <a:t>Win</a:t>
            </a:r>
            <a:r>
              <a:rPr lang="zh-CN" altLang="en-US" dirty="0"/>
              <a:t>那个，还有一些键盘增加的新按键，那就得自定义解析了。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这个直接就到了</a:t>
            </a:r>
            <a:r>
              <a:rPr lang="en-US" altLang="zh-CN" dirty="0"/>
              <a:t>g</a:t>
            </a:r>
            <a:r>
              <a:rPr lang="zh-CN" altLang="en-US" dirty="0"/>
              <a:t>程序了。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50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首先，书上给了一个数据结构，对是否摁下</a:t>
            </a:r>
            <a:r>
              <a:rPr lang="en-US" altLang="zh-CN" dirty="0" err="1"/>
              <a:t>shif</a:t>
            </a:r>
            <a:r>
              <a:rPr lang="zh-CN" altLang="en-US" dirty="0"/>
              <a:t>或者特殊前缀的加以区分，方便进行计算。那么当获取到键盘输入，只需要进行判定，先弄清楚是不是特殊前缀，或者摁下了</a:t>
            </a:r>
            <a:r>
              <a:rPr lang="en-US" altLang="zh-CN" dirty="0"/>
              <a:t>shift</a:t>
            </a:r>
            <a:r>
              <a:rPr lang="zh-CN" altLang="en-US" dirty="0"/>
              <a:t>，就确定哪一列了，然后再看哪一行，就可以算了。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为了更好提高输入的效率，书上给键盘了一个专门的读</a:t>
            </a:r>
            <a:r>
              <a:rPr lang="en-US" altLang="zh-CN" dirty="0"/>
              <a:t>buffer</a:t>
            </a:r>
            <a:r>
              <a:rPr lang="zh-CN" altLang="en-US" dirty="0"/>
              <a:t>中断框架，专门负责读取键盘输入，并定义了一个软件的键盘缓冲区，这样就可以存多个键盘输入的码了。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其余细节，大家可阅读资料。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77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TTY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是：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TeleTYpes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的缩写，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teletypewriter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，电传打字机，这是历史原因造成的一个名字，现在是键盘、显示器替代了。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GetTTY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，是一个监视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TTY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终端接口的程序。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这个图告诉我们的是，我们这里有多个终端，他们连接了不同的控制台，但是他们都对应着相同的键盘。这里我们可以看到不同的显示，当然这个显示，只是因为显示器输出了不同显存上的内容导致的。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我们在前面代码里面在保护模式里面输出，都是往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GDT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的一个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0xB8000h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开头的内存段写内容，并且我们使用了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寄存器作为段选择子寄存器。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我们这里用了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32KB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显存地址空间，从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0xB8000h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0xBFFFFh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范围，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字节表示一个字符，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25*80*2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，一共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4000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字节，表示一个屏幕。一个显存就可以支持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个屏幕的数据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1011 1000 0000 0000 0000</a:t>
            </a:r>
          </a:p>
          <a:p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1011 1111 1111 1111 1111</a:t>
            </a: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77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VGA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寄存器的操控，是先设置地址寄存器，给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0x3D4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里面设置一个索引号，然后设置数据寄存器，给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0x3D5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写值，从而实现对多个数据寄存器的访问。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书中第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目录下，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tty.c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里面例子给了一个一边输出键盘值，一边光标移动，并且如果是摁下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shift+UP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，向上翻屏幕的功能 ，上翻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行，比较有意思。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他这里就是设置了除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，表明是俩字节的一半为位置。右移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位是取高字节内容。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43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VGA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寄存器的操控，是先设置地址寄存器，给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0x3D4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里面设置一个索引号，然后设置数据寄存器，给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0x3D5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写值，从而实现对多个数据寄存器的访问。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书中第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目录下，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tty.c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里面例子给了一个一边输出键盘值，一边光标移动，并且如果是摁下</a:t>
            </a:r>
            <a:r>
              <a:rPr kumimoji="1"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shift+UP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，向上翻屏幕的功能 ，上翻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行，比较有意思。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他这里就是设置了除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，表明是俩字节的一半为位置。右移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位是取高字节内容。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en-US" altLang="zh-CN" sz="1200" b="1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16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TTY</a:t>
            </a:r>
            <a:r>
              <a:rPr lang="zh-CN" altLang="en-US" dirty="0"/>
              <a:t>多任务程序框架里面，他是一个轮询的过程，</a:t>
            </a:r>
            <a:r>
              <a:rPr lang="en-US" altLang="zh-CN" dirty="0"/>
              <a:t>TTY</a:t>
            </a:r>
            <a:r>
              <a:rPr lang="zh-CN" altLang="en-US" dirty="0"/>
              <a:t>是一个系统的重要任务，他会轮流在</a:t>
            </a:r>
            <a:r>
              <a:rPr lang="en-US" altLang="zh-CN" dirty="0"/>
              <a:t>TTY</a:t>
            </a:r>
            <a:r>
              <a:rPr lang="zh-CN" altLang="en-US" dirty="0"/>
              <a:t>之间来循环，然后</a:t>
            </a:r>
            <a:r>
              <a:rPr lang="en-US" altLang="zh-CN" dirty="0" err="1"/>
              <a:t>tty</a:t>
            </a:r>
            <a:r>
              <a:rPr lang="zh-CN" altLang="en-US" dirty="0"/>
              <a:t>里面，会设置一个</a:t>
            </a:r>
            <a:r>
              <a:rPr lang="en-US" altLang="zh-CN" dirty="0" err="1"/>
              <a:t>keyboard_read</a:t>
            </a:r>
            <a:r>
              <a:rPr lang="zh-CN" altLang="en-US" dirty="0"/>
              <a:t>，和显示的事情。并且只针对当前运行的</a:t>
            </a:r>
            <a:r>
              <a:rPr lang="en-US" altLang="zh-CN" dirty="0" err="1"/>
              <a:t>tty</a:t>
            </a:r>
            <a:r>
              <a:rPr lang="zh-CN" altLang="en-US" dirty="0"/>
              <a:t>来进行键盘输入，这样也是合理的，因为不是当前的</a:t>
            </a:r>
            <a:r>
              <a:rPr lang="en-US" altLang="zh-CN" dirty="0" err="1"/>
              <a:t>tty</a:t>
            </a:r>
            <a:r>
              <a:rPr lang="zh-CN" altLang="en-US" dirty="0"/>
              <a:t>，那是没法输入的。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这里就带来新问题，如何切换不同的</a:t>
            </a:r>
            <a:r>
              <a:rPr lang="en-US" altLang="zh-CN" dirty="0" err="1"/>
              <a:t>tty</a:t>
            </a:r>
            <a:r>
              <a:rPr lang="zh-CN" altLang="en-US" dirty="0"/>
              <a:t>呢，此处用了我们键盘的组合，来进行设置，并进行一个显示的刷新。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此处还有个问题，我们要多个</a:t>
            </a:r>
            <a:r>
              <a:rPr lang="en-US" altLang="zh-CN" dirty="0" err="1"/>
              <a:t>tty</a:t>
            </a:r>
            <a:r>
              <a:rPr lang="zh-CN" altLang="en-US" dirty="0"/>
              <a:t>，那就得多个显示的显存片段了。需要进行相应的扩展记录这些信息才行。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书上</a:t>
            </a:r>
            <a:r>
              <a:rPr lang="en-US" altLang="zh-CN" dirty="0"/>
              <a:t>ALT+FN</a:t>
            </a:r>
            <a:r>
              <a:rPr lang="zh-CN" altLang="en-US" dirty="0"/>
              <a:t>，可能有点键盘冲突，换个</a:t>
            </a:r>
            <a:r>
              <a:rPr lang="en-US" altLang="zh-CN" dirty="0"/>
              <a:t>SHIFT</a:t>
            </a:r>
            <a:r>
              <a:rPr lang="zh-CN" altLang="en-US" dirty="0"/>
              <a:t>之类就行了。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27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这个例子里面，对用户程序，权限进行了严格管理。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56B53-CFB6-874B-BB32-FE99832799E6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DCB343-0BC9-5C47-9808-F64DDB3C6EB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DA4BAF-B6F8-B747-85AD-8F19D4984156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5175"/>
            <a:ext cx="1943100" cy="53308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765175"/>
            <a:ext cx="5676900" cy="53308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D3420C-5156-B44C-97B6-E3568D6778C6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BFB8EA-1FAF-6645-88FE-F034CDD4B99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3200" baseline="0">
                <a:solidFill>
                  <a:srgbClr val="FF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6381FD-AB08-A945-A51B-2E55D7434DF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3E5A1E-B12D-A240-A073-32AAC920FA72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A8CC556-DF08-524B-B12E-5F95868B556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8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642F94-C142-2640-8104-13463706E51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BA413B-C21C-3643-80AF-6C07203E5052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ABD9B-92AF-3E42-A5FD-C6D109302D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9DE562-F57A-564F-AADC-F1B41EEADB2A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5175"/>
            <a:ext cx="77724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505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400" b="0">
                <a:latin typeface="Times New Roman" panose="02020603050405020304" pitchFamily="18" charset="0"/>
              </a:defRPr>
            </a:lvl1pPr>
          </a:lstStyle>
          <a:p>
            <a:fld id="{9CE989DA-72A8-5F4A-87A6-8404794D7DCF}" type="slidenum">
              <a:rPr lang="en-US" altLang="zh-CN"/>
              <a:t>‹#›</a:t>
            </a:fld>
            <a:endParaRPr lang="en-US" altLang="zh-CN"/>
          </a:p>
        </p:txBody>
      </p:sp>
      <p:graphicFrame>
        <p:nvGraphicFramePr>
          <p:cNvPr id="1029" name="Object 1024"/>
          <p:cNvGraphicFramePr>
            <a:graphicFrameLocks noChangeAspect="1"/>
          </p:cNvGraphicFramePr>
          <p:nvPr userDrawn="1"/>
        </p:nvGraphicFramePr>
        <p:xfrm>
          <a:off x="0" y="0"/>
          <a:ext cx="91440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Image" r:id="rId14" imgW="9144000" imgH="1048385" progId="Photoshop.Image.8">
                  <p:embed/>
                </p:oleObj>
              </mc:Choice>
              <mc:Fallback>
                <p:oleObj name="Image" r:id="rId14" imgW="9144000" imgH="1048385" progId="Photoshop.Image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1025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46813"/>
            <a:ext cx="6477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026" descr="tb00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6303963"/>
            <a:ext cx="15843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43" name="Rectangle 10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4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操作系统及安全设计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Franklin Gothic Medium" panose="020B06030201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12122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1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操作系统设计及实践</a:t>
            </a:r>
          </a:p>
        </p:txBody>
      </p:sp>
      <p:sp>
        <p:nvSpPr>
          <p:cNvPr id="15363" name="副标题 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信安系操作系统课程组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908175" y="3213100"/>
            <a:ext cx="5256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配套实验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900113" y="519113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40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 显示输出</a:t>
            </a:r>
            <a:endParaRPr lang="en-US" altLang="zh-CN" sz="2000" dirty="0"/>
          </a:p>
          <a:p>
            <a:pPr lvl="1" eaLnBrk="1" hangingPunct="1"/>
            <a:r>
              <a:rPr lang="zh-CN" altLang="en-US" sz="1600" dirty="0"/>
              <a:t>基本硬件特性</a:t>
            </a:r>
            <a:endParaRPr lang="en-US" altLang="zh-CN" sz="16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440C65-34B6-437A-B4EA-B7BBF0A1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537607"/>
            <a:ext cx="5040560" cy="53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7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 </a:t>
            </a:r>
            <a:r>
              <a:rPr lang="en-US" altLang="zh-CN" sz="2000" dirty="0"/>
              <a:t>TTY</a:t>
            </a:r>
            <a:r>
              <a:rPr lang="zh-CN" altLang="en-US" sz="2000" dirty="0"/>
              <a:t>多任务</a:t>
            </a:r>
            <a:r>
              <a:rPr lang="zh-CN" altLang="en-US" sz="2000"/>
              <a:t>与多控制台</a:t>
            </a:r>
            <a:endParaRPr lang="en-US" altLang="zh-CN" sz="20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03796"/>
            <a:ext cx="3417462" cy="3744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257564"/>
            <a:ext cx="2734417" cy="1312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02" y="3863289"/>
            <a:ext cx="3557733" cy="29077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28C7A7-6486-40DB-B353-BB2C9E28F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302" y="1828800"/>
            <a:ext cx="2638610" cy="21261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4.</a:t>
            </a:r>
            <a:r>
              <a:rPr lang="zh-CN" altLang="en-US" sz="2000" dirty="0"/>
              <a:t> 分层区别用户程序和系统任务</a:t>
            </a:r>
            <a:endParaRPr lang="en-US" altLang="zh-CN" sz="20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787325-0480-43DA-898C-E8245C74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" y="5118692"/>
            <a:ext cx="6093908" cy="8342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D62F58-E41A-42A3-9819-E2A1ABBB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768" y="2358237"/>
            <a:ext cx="5974232" cy="44997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B5ABB7-DCB8-464E-8647-33C223B91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21078"/>
            <a:ext cx="3507027" cy="24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06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5.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printf</a:t>
            </a:r>
            <a:endParaRPr lang="en-US" altLang="zh-CN" sz="20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CA6EEB-9DE9-42D3-B5F6-456E599E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828800"/>
            <a:ext cx="5852495" cy="16306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DD7115-68F8-445F-84D2-A0E074DE4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714246"/>
            <a:ext cx="4320480" cy="4084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C18F57-5ABB-47E6-AA6E-658A07FE4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18" y="3611858"/>
            <a:ext cx="3478457" cy="27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1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5.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printf</a:t>
            </a:r>
            <a:endParaRPr lang="en-US" altLang="zh-CN" sz="20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4762CE-8638-4DA4-97C9-8907E59B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045395"/>
            <a:ext cx="4680520" cy="42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编号占位符 1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AEE25B-7CBE-AC4C-A751-D14D4A003D2D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>
              <a:defRPr/>
            </a:pPr>
            <a:endParaRPr lang="zh-CN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endParaRPr lang="zh-CN" altLang="zh-CN" sz="6000" b="1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  <a:p>
            <a:pPr algn="ctr" eaLnBrk="1" hangingPunct="1">
              <a:buFontTx/>
              <a:buNone/>
              <a:defRPr/>
            </a:pPr>
            <a:r>
              <a:rPr lang="zh-CN" altLang="en-US" sz="8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谢</a:t>
            </a:r>
            <a:r>
              <a:rPr lang="en-US" altLang="zh-CN" sz="8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8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谢！</a:t>
            </a:r>
            <a:endParaRPr lang="zh-CN" altLang="en-US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I/O</a:t>
            </a:r>
            <a:r>
              <a:rPr lang="zh-CN" altLang="en-US" cap="none" dirty="0"/>
              <a:t>子系统</a:t>
            </a:r>
          </a:p>
        </p:txBody>
      </p:sp>
      <p:sp>
        <p:nvSpPr>
          <p:cNvPr id="17410" name="文本占位符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操作系统设计实验系列（九）</a:t>
            </a:r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61656E-108A-714D-87CD-241C8684CC1F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一、实验目标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熟悉键盘输入的基本方法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熟悉显示器输出的基本方法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掌握</a:t>
            </a:r>
            <a:r>
              <a:rPr lang="en-US" altLang="zh-CN" sz="2800" dirty="0"/>
              <a:t>TTY</a:t>
            </a:r>
            <a:r>
              <a:rPr lang="zh-CN" altLang="en-US" sz="2400" dirty="0"/>
              <a:t> （</a:t>
            </a:r>
            <a:r>
              <a:rPr lang="en-US" altLang="zh-CN" sz="2800" dirty="0" err="1"/>
              <a:t>TeleTYpe</a:t>
            </a:r>
            <a:r>
              <a:rPr lang="zh-CN" altLang="en-US" sz="2400" dirty="0"/>
              <a:t>）</a:t>
            </a:r>
            <a:r>
              <a:rPr lang="zh-CN" altLang="en-US" sz="2800" dirty="0"/>
              <a:t>任务子系统的基本功能和方法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合理配置不用程序于不同特权级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掌握</a:t>
            </a:r>
            <a:r>
              <a:rPr lang="en-US" altLang="zh-CN" sz="2800" dirty="0" err="1"/>
              <a:t>Printf</a:t>
            </a:r>
            <a:r>
              <a:rPr lang="zh-CN" altLang="en-US" sz="2800" dirty="0"/>
              <a:t>函数的实现方法</a:t>
            </a:r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400" dirty="0"/>
          </a:p>
        </p:txBody>
      </p:sp>
      <p:sp>
        <p:nvSpPr>
          <p:cNvPr id="18435" name="幻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14D373-0EDB-7143-A15E-94227B6C25D0}" type="slidenum"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二、本次实验基本内容</a:t>
            </a:r>
          </a:p>
        </p:txBody>
      </p:sp>
      <p:sp>
        <p:nvSpPr>
          <p:cNvPr id="19458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400" dirty="0"/>
              <a:t>读取键盘输入并显示，创建键盘缓冲区、键盘中断程序将键盘输入写入缓冲区、</a:t>
            </a:r>
            <a:r>
              <a:rPr lang="en-US" altLang="zh-CN" sz="2400" dirty="0" err="1"/>
              <a:t>tty</a:t>
            </a:r>
            <a:r>
              <a:rPr lang="zh-CN" altLang="en-US" sz="2400" dirty="0"/>
              <a:t>任务读取缓冲区并根据扫描码解析，显示结果。</a:t>
            </a:r>
            <a:endParaRPr lang="en-US" altLang="zh-CN" sz="24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400" dirty="0"/>
              <a:t>显示器输出，通过写</a:t>
            </a:r>
            <a:r>
              <a:rPr lang="en-US" altLang="zh-CN" sz="2400" dirty="0"/>
              <a:t>CRT Controller Data </a:t>
            </a:r>
            <a:r>
              <a:rPr lang="zh-CN" altLang="en-US" sz="2400" dirty="0"/>
              <a:t>寄存器组指定光标位置、设置显示地址、向上向下翻页。</a:t>
            </a:r>
            <a:endParaRPr lang="en-US" altLang="zh-CN" sz="24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400" dirty="0"/>
              <a:t>搭建</a:t>
            </a:r>
            <a:r>
              <a:rPr lang="en-US" altLang="zh-CN" sz="2400"/>
              <a:t>TTY</a:t>
            </a:r>
            <a:r>
              <a:rPr lang="zh-CN" altLang="en-US" sz="2400"/>
              <a:t>基本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400" dirty="0"/>
              <a:t>设置不同程序处于不同特权级</a:t>
            </a:r>
            <a:endParaRPr lang="en-US" altLang="zh-CN" sz="24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400" dirty="0"/>
              <a:t>实现</a:t>
            </a:r>
            <a:r>
              <a:rPr lang="en-US" altLang="zh-CN" sz="2400" dirty="0" err="1"/>
              <a:t>printf</a:t>
            </a:r>
            <a:r>
              <a:rPr lang="zh-CN" altLang="en-US" sz="2400" dirty="0"/>
              <a:t>打印函数</a:t>
            </a:r>
            <a:endParaRPr lang="en-US" altLang="zh-CN" sz="2400" dirty="0"/>
          </a:p>
        </p:txBody>
      </p:sp>
      <p:sp>
        <p:nvSpPr>
          <p:cNvPr id="19459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DC4574-70D0-EC44-AB8A-6DE52A581B61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三、本次实验要解决的问题</a:t>
            </a:r>
          </a:p>
        </p:txBody>
      </p:sp>
      <p:sp>
        <p:nvSpPr>
          <p:cNvPr id="20482" name="内容占位符 2"/>
          <p:cNvSpPr>
            <a:spLocks noGrp="1" noChangeArrowheads="1"/>
          </p:cNvSpPr>
          <p:nvPr>
            <p:ph idx="1"/>
          </p:nvPr>
        </p:nvSpPr>
        <p:spPr>
          <a:xfrm>
            <a:off x="685800" y="1628800"/>
            <a:ext cx="7772400" cy="4114800"/>
          </a:xfrm>
        </p:spPr>
        <p:txBody>
          <a:bodyPr/>
          <a:lstStyle/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000" dirty="0"/>
              <a:t>验证键盘输入的处理程序，并回答如下问题：</a:t>
            </a:r>
            <a:endParaRPr lang="en-US" altLang="zh-CN" sz="2000" dirty="0"/>
          </a:p>
          <a:p>
            <a:pPr marL="914400" lvl="1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1600" dirty="0"/>
              <a:t>解释</a:t>
            </a:r>
            <a:r>
              <a:rPr lang="en-US" altLang="zh-CN" sz="1600" dirty="0" err="1"/>
              <a:t>Scancode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MakeCode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BreakCode</a:t>
            </a:r>
            <a:r>
              <a:rPr lang="zh-CN" altLang="en-US" sz="1600" dirty="0"/>
              <a:t>的区别</a:t>
            </a:r>
            <a:endParaRPr lang="en-US" altLang="zh-CN" sz="1600" dirty="0"/>
          </a:p>
          <a:p>
            <a:pPr marL="914400" lvl="1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1600" dirty="0"/>
              <a:t>解释本实验如何解析扫描码</a:t>
            </a:r>
            <a:endParaRPr lang="en-US" altLang="zh-CN" sz="1600" dirty="0"/>
          </a:p>
          <a:p>
            <a:pPr marL="914400" lvl="1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1600" dirty="0"/>
              <a:t>解释键盘输入缓冲区的作用，以及处理过程</a:t>
            </a:r>
            <a:endParaRPr lang="en-US" altLang="zh-CN" sz="1600" dirty="0"/>
          </a:p>
          <a:p>
            <a:pPr marL="914400" lvl="1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1600" dirty="0"/>
              <a:t>为什么在</a:t>
            </a:r>
            <a:r>
              <a:rPr lang="en-US" altLang="zh-CN" sz="1600" dirty="0"/>
              <a:t>/c/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kliba.asm</a:t>
            </a:r>
            <a:r>
              <a:rPr lang="zh-CN" altLang="en-US" sz="1600" dirty="0"/>
              <a:t>，代码</a:t>
            </a:r>
            <a:r>
              <a:rPr lang="en-US" altLang="zh-CN" sz="1600" dirty="0"/>
              <a:t>7.12</a:t>
            </a:r>
            <a:r>
              <a:rPr lang="zh-CN" altLang="en-US" sz="1600" dirty="0"/>
              <a:t>中，需要</a:t>
            </a:r>
            <a:r>
              <a:rPr lang="en-US" altLang="zh-CN" sz="1600" dirty="0" err="1"/>
              <a:t>disable_int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enable_int</a:t>
            </a:r>
            <a:r>
              <a:rPr lang="zh-CN" altLang="en-US" sz="1600" dirty="0"/>
              <a:t>？</a:t>
            </a:r>
            <a:endParaRPr lang="en-US" altLang="zh-CN" sz="16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000" dirty="0"/>
              <a:t>解释一下，重新设置显示开始地址的原理。</a:t>
            </a:r>
            <a:endParaRPr lang="en-US" altLang="zh-CN" sz="20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000" dirty="0"/>
              <a:t>解释多个</a:t>
            </a:r>
            <a:r>
              <a:rPr lang="en-US" altLang="zh-CN" sz="2000" dirty="0" err="1"/>
              <a:t>tty</a:t>
            </a:r>
            <a:r>
              <a:rPr lang="zh-CN" altLang="en-US" sz="2000" dirty="0"/>
              <a:t>，能够并发处理输入输出的原理，结合代码给出一个比书上框图更为细致的流程图。</a:t>
            </a:r>
            <a:endParaRPr lang="en-US" altLang="zh-CN" sz="20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000" dirty="0"/>
              <a:t>动手做</a:t>
            </a:r>
            <a:r>
              <a:rPr lang="en-US" altLang="zh-CN" sz="2000" dirty="0"/>
              <a:t>1</a:t>
            </a:r>
            <a:r>
              <a:rPr lang="zh-CN" altLang="en-US" sz="2000" dirty="0"/>
              <a:t>：请添加一个你自己个性化的</a:t>
            </a:r>
            <a:r>
              <a:rPr lang="en-US" altLang="zh-CN" sz="2000" dirty="0"/>
              <a:t>TTY</a:t>
            </a:r>
            <a:r>
              <a:rPr lang="zh-CN" altLang="en-US" sz="2000" dirty="0"/>
              <a:t>，在这个</a:t>
            </a:r>
            <a:r>
              <a:rPr lang="en-US" altLang="zh-CN" sz="2000" dirty="0"/>
              <a:t>TTY</a:t>
            </a:r>
            <a:r>
              <a:rPr lang="zh-CN" altLang="en-US" sz="2000" dirty="0"/>
              <a:t>上，你可以根据键盘输入或者移动光标的某种规律，运行一个你的彩蛋程序，而在其他</a:t>
            </a:r>
            <a:r>
              <a:rPr lang="en-US" altLang="zh-CN" sz="2000" dirty="0"/>
              <a:t>TTY</a:t>
            </a:r>
            <a:r>
              <a:rPr lang="zh-CN" altLang="en-US" sz="2000" dirty="0"/>
              <a:t>中不会有这个效果。</a:t>
            </a:r>
            <a:endParaRPr lang="en-US" altLang="zh-CN" sz="20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r>
              <a:rPr lang="zh-CN" altLang="en-US" sz="2000" dirty="0"/>
              <a:t>动手做</a:t>
            </a:r>
            <a:r>
              <a:rPr lang="en-US" altLang="zh-CN" sz="2000" dirty="0"/>
              <a:t>2</a:t>
            </a:r>
            <a:r>
              <a:rPr lang="zh-CN" altLang="en-US" sz="2000" dirty="0"/>
              <a:t>：尝试扩展一下</a:t>
            </a:r>
            <a:r>
              <a:rPr lang="en-US" altLang="zh-CN" sz="2000" dirty="0" err="1"/>
              <a:t>printf</a:t>
            </a:r>
            <a:r>
              <a:rPr lang="zh-CN" altLang="en-US" sz="2000" dirty="0"/>
              <a:t>，让它支持</a:t>
            </a:r>
            <a:r>
              <a:rPr lang="en-US" altLang="zh-CN" sz="2000" dirty="0"/>
              <a:t>%s</a:t>
            </a:r>
            <a:r>
              <a:rPr lang="zh-CN" altLang="en-US" sz="2000" dirty="0"/>
              <a:t>，想想目前的</a:t>
            </a:r>
            <a:r>
              <a:rPr lang="en-US" altLang="zh-CN" sz="2000" dirty="0" err="1"/>
              <a:t>printf</a:t>
            </a:r>
            <a:r>
              <a:rPr lang="zh-CN" altLang="en-US" sz="2000" dirty="0"/>
              <a:t>实现是否有什么安全漏洞？可以怎么解决。</a:t>
            </a:r>
            <a:endParaRPr lang="en-US" altLang="zh-CN" sz="20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</a:pPr>
            <a:endParaRPr lang="en-US" altLang="zh-CN" sz="2000" dirty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6499DA-2CE6-114F-ADCD-6AA20B6F0A2B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DA807E-285C-43CA-80D9-2A7B1534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28" y="1880700"/>
            <a:ext cx="3698348" cy="4990868"/>
          </a:xfrm>
          <a:prstGeom prst="rect">
            <a:avLst/>
          </a:prstGeom>
        </p:spPr>
      </p:pic>
      <p:sp>
        <p:nvSpPr>
          <p:cNvPr id="215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  <a:defRPr/>
            </a:pPr>
            <a:r>
              <a:rPr lang="zh-CN" altLang="en-US" sz="2000" dirty="0"/>
              <a:t>键盘的处理基本原理</a:t>
            </a:r>
            <a:endParaRPr lang="en-US" altLang="zh-CN" sz="2000" dirty="0"/>
          </a:p>
          <a:p>
            <a:pPr marL="857250" lvl="1" indent="-457200" eaLnBrk="1" hangingPunct="1">
              <a:defRPr/>
            </a:pPr>
            <a:r>
              <a:rPr lang="zh-CN" altLang="en-US" sz="1600" dirty="0"/>
              <a:t>物理连接方式</a:t>
            </a:r>
            <a:endParaRPr lang="en-US" altLang="zh-CN" sz="16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键盘编码器</a:t>
            </a:r>
            <a:endParaRPr lang="en-US" altLang="zh-CN" sz="12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键盘控制器</a:t>
            </a:r>
            <a:endParaRPr lang="en-US" altLang="zh-CN" sz="12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中断控制器</a:t>
            </a:r>
            <a:endParaRPr lang="en-US" altLang="zh-CN" sz="1200" dirty="0"/>
          </a:p>
          <a:p>
            <a:pPr marL="857250" lvl="1" indent="-457200" eaLnBrk="1" hangingPunct="1">
              <a:defRPr/>
            </a:pPr>
            <a:r>
              <a:rPr lang="zh-CN" altLang="en-US" sz="1600" dirty="0"/>
              <a:t>键盘的敲击过程</a:t>
            </a:r>
            <a:endParaRPr lang="en-US" altLang="zh-CN" sz="16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按下状态</a:t>
            </a:r>
            <a:endParaRPr lang="en-US" altLang="zh-CN" sz="12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保持按住状态</a:t>
            </a:r>
            <a:endParaRPr lang="en-US" altLang="zh-CN" sz="1200" dirty="0"/>
          </a:p>
          <a:p>
            <a:pPr marL="1257300" lvl="2" indent="-457200" eaLnBrk="1" hangingPunct="1">
              <a:defRPr/>
            </a:pPr>
            <a:r>
              <a:rPr lang="zh-CN" altLang="en-US" sz="1200" dirty="0"/>
              <a:t>放开状态</a:t>
            </a:r>
            <a:endParaRPr lang="en-US" altLang="zh-CN" sz="1200" dirty="0"/>
          </a:p>
          <a:p>
            <a:pPr marL="857250" lvl="1" indent="-457200" eaLnBrk="1" hangingPunct="1">
              <a:defRPr/>
            </a:pPr>
            <a:r>
              <a:rPr lang="zh-CN" altLang="en-US" sz="1600" dirty="0"/>
              <a:t>扫描码</a:t>
            </a:r>
            <a:endParaRPr lang="en-US" altLang="zh-CN" sz="1600" dirty="0"/>
          </a:p>
          <a:p>
            <a:pPr marL="1257300" lvl="2" indent="-457200" eaLnBrk="1" hangingPunct="1">
              <a:defRPr/>
            </a:pPr>
            <a:r>
              <a:rPr lang="en-US" altLang="zh-CN" sz="1200" dirty="0"/>
              <a:t>Make</a:t>
            </a:r>
            <a:r>
              <a:rPr lang="zh-CN" altLang="en-US" sz="1200" dirty="0"/>
              <a:t> </a:t>
            </a:r>
            <a:r>
              <a:rPr lang="en-US" altLang="zh-CN" sz="1200" dirty="0"/>
              <a:t>Code</a:t>
            </a:r>
          </a:p>
          <a:p>
            <a:pPr marL="1257300" lvl="2" indent="-457200" eaLnBrk="1" hangingPunct="1">
              <a:defRPr/>
            </a:pPr>
            <a:r>
              <a:rPr lang="en-US" altLang="zh-CN" sz="1200" dirty="0"/>
              <a:t>Break</a:t>
            </a:r>
            <a:r>
              <a:rPr lang="zh-CN" altLang="en-US" sz="1200" dirty="0"/>
              <a:t> </a:t>
            </a:r>
            <a:r>
              <a:rPr lang="en-US" altLang="zh-CN" sz="1200" dirty="0"/>
              <a:t>Code</a:t>
            </a:r>
          </a:p>
          <a:p>
            <a:pPr marL="800100" lvl="2" indent="0" eaLnBrk="1" hangingPunct="1">
              <a:buNone/>
              <a:defRPr/>
            </a:pPr>
            <a:endParaRPr lang="en-US" altLang="zh-CN" sz="1200" dirty="0"/>
          </a:p>
          <a:p>
            <a:pPr marL="857250" lvl="1" indent="-457200" eaLnBrk="1" hangingPunct="1">
              <a:defRPr/>
            </a:pPr>
            <a:endParaRPr lang="en-US" altLang="zh-CN" sz="1600" dirty="0"/>
          </a:p>
          <a:p>
            <a:pPr marL="857250" lvl="1" indent="-457200" eaLnBrk="1" hangingPunct="1">
              <a:defRPr/>
            </a:pPr>
            <a:endParaRPr lang="en-US" altLang="zh-CN" sz="1600" dirty="0"/>
          </a:p>
          <a:p>
            <a:pPr lvl="1" eaLnBrk="1" hangingPunct="1">
              <a:defRPr/>
            </a:pPr>
            <a:endParaRPr lang="en-US" altLang="zh-CN" sz="16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  <a:defRPr/>
            </a:pPr>
            <a:endParaRPr lang="en-US" altLang="zh-CN" sz="2000" dirty="0"/>
          </a:p>
        </p:txBody>
      </p:sp>
      <p:sp>
        <p:nvSpPr>
          <p:cNvPr id="21507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D88064-50EE-FA41-BB07-FEFD54D058DC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114" y="5028691"/>
            <a:ext cx="2751775" cy="1765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BB692F-3856-40E1-8240-98558E35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45" y="2522027"/>
            <a:ext cx="3698349" cy="36628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  <a:defRPr/>
            </a:pPr>
            <a:r>
              <a:rPr lang="zh-CN" altLang="en-US" sz="2000" dirty="0"/>
              <a:t>键盘的处理基本原理</a:t>
            </a:r>
            <a:endParaRPr lang="en-US" altLang="zh-CN" sz="2000" dirty="0"/>
          </a:p>
          <a:p>
            <a:pPr marL="857250" lvl="1" indent="-457200" eaLnBrk="1" hangingPunct="1">
              <a:defRPr/>
            </a:pPr>
            <a:r>
              <a:rPr lang="zh-CN" altLang="en-US" sz="1600" dirty="0"/>
              <a:t>扫描码的解析</a:t>
            </a:r>
            <a:endParaRPr lang="en-US" altLang="zh-CN" sz="1600" dirty="0"/>
          </a:p>
          <a:p>
            <a:pPr marL="1257300" lvl="2" indent="-457200" eaLnBrk="1" hangingPunct="1">
              <a:defRPr/>
            </a:pPr>
            <a:endParaRPr lang="en-US" altLang="zh-CN" sz="1200" dirty="0"/>
          </a:p>
          <a:p>
            <a:pPr marL="800100" lvl="2" indent="0" eaLnBrk="1" hangingPunct="1">
              <a:buNone/>
              <a:defRPr/>
            </a:pPr>
            <a:endParaRPr lang="en-US" altLang="zh-CN" sz="1200" dirty="0"/>
          </a:p>
          <a:p>
            <a:pPr marL="857250" lvl="1" indent="-457200" eaLnBrk="1" hangingPunct="1">
              <a:defRPr/>
            </a:pPr>
            <a:endParaRPr lang="en-US" altLang="zh-CN" sz="1600" dirty="0"/>
          </a:p>
          <a:p>
            <a:pPr marL="857250" lvl="1" indent="-457200" eaLnBrk="1" hangingPunct="1">
              <a:defRPr/>
            </a:pPr>
            <a:endParaRPr lang="en-US" altLang="zh-CN" sz="1600" dirty="0"/>
          </a:p>
          <a:p>
            <a:pPr lvl="1" eaLnBrk="1" hangingPunct="1">
              <a:defRPr/>
            </a:pPr>
            <a:endParaRPr lang="en-US" altLang="zh-CN" sz="1600" dirty="0"/>
          </a:p>
          <a:p>
            <a:pPr marL="514350" indent="-514350" eaLnBrk="1" hangingPunct="1">
              <a:buFont typeface="Franklin Gothic Medium" panose="020B0603020102020204" pitchFamily="34" charset="0"/>
              <a:buAutoNum type="arabicPeriod"/>
              <a:defRPr/>
            </a:pPr>
            <a:endParaRPr lang="en-US" altLang="zh-CN" sz="2000" dirty="0"/>
          </a:p>
        </p:txBody>
      </p:sp>
      <p:sp>
        <p:nvSpPr>
          <p:cNvPr id="21507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D88064-50EE-FA41-BB07-FEFD54D058DC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8A5C3D-0241-4A44-88E2-24428AA6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31" y="3037873"/>
            <a:ext cx="2216374" cy="357301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687F45-24F0-4C71-AB36-CFE90AD3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1" y="2711406"/>
            <a:ext cx="4502619" cy="38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89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 显示输出</a:t>
            </a:r>
            <a:endParaRPr lang="en-US" altLang="zh-CN" sz="2000" dirty="0"/>
          </a:p>
          <a:p>
            <a:pPr lvl="1" eaLnBrk="1" hangingPunct="1"/>
            <a:r>
              <a:rPr lang="en-US" altLang="zh-CN" sz="1600" dirty="0"/>
              <a:t>TTY</a:t>
            </a:r>
            <a:r>
              <a:rPr lang="zh-CN" altLang="en-US" sz="1600" dirty="0"/>
              <a:t>的概念</a:t>
            </a:r>
            <a:r>
              <a:rPr lang="en-US" altLang="zh-CN" sz="1600" dirty="0"/>
              <a:t>:</a:t>
            </a:r>
            <a:r>
              <a:rPr lang="en-US" altLang="zh-CN" sz="1600" dirty="0" err="1"/>
              <a:t>TeleTYpes</a:t>
            </a:r>
            <a:endParaRPr lang="en-US" altLang="zh-CN" sz="1600" dirty="0"/>
          </a:p>
          <a:p>
            <a:pPr lvl="1" eaLnBrk="1" hangingPunct="1"/>
            <a:endParaRPr lang="en-US" altLang="zh-CN" sz="1600" dirty="0"/>
          </a:p>
          <a:p>
            <a:pPr lvl="1" eaLnBrk="1" hangingPunct="1"/>
            <a:r>
              <a:rPr lang="en-US" altLang="zh-CN" sz="1600" dirty="0"/>
              <a:t>TTY</a:t>
            </a:r>
            <a:r>
              <a:rPr lang="zh-CN" altLang="en-US" sz="1600" dirty="0"/>
              <a:t>与输入输出</a:t>
            </a:r>
            <a:endParaRPr lang="en-US" altLang="zh-CN" sz="1600" dirty="0"/>
          </a:p>
          <a:p>
            <a:pPr marL="457200" lvl="1" indent="0" eaLnBrk="1" hangingPunct="1">
              <a:buNone/>
            </a:pPr>
            <a:endParaRPr lang="en-US" altLang="zh-CN" sz="1600" dirty="0"/>
          </a:p>
          <a:p>
            <a:pPr lvl="1" eaLnBrk="1" hangingPunct="1"/>
            <a:r>
              <a:rPr lang="zh-CN" altLang="en-US" sz="1600" dirty="0"/>
              <a:t>文本模式字符的显示原理</a:t>
            </a:r>
            <a:endParaRPr lang="en-US" altLang="zh-CN" sz="1600" dirty="0"/>
          </a:p>
          <a:p>
            <a:pPr lvl="2" eaLnBrk="1" hangingPunct="1"/>
            <a:endParaRPr lang="en-US" altLang="zh-CN" sz="400" dirty="0"/>
          </a:p>
          <a:p>
            <a:pPr lvl="2" eaLnBrk="1" hangingPunct="1"/>
            <a:endParaRPr lang="en-US" altLang="zh-CN" sz="12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8" y="1716252"/>
            <a:ext cx="2146178" cy="1995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20C4FE-03AE-4FB6-B417-2B81A307A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826361"/>
            <a:ext cx="6843146" cy="2345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424495-56C5-4DEB-BF5F-B626C1D7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2920706"/>
            <a:ext cx="1510600" cy="37030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四、需要了解的一些知识</a:t>
            </a:r>
          </a:p>
        </p:txBody>
      </p:sp>
      <p:sp>
        <p:nvSpPr>
          <p:cNvPr id="22530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 显示输出</a:t>
            </a:r>
            <a:endParaRPr lang="en-US" altLang="zh-CN" sz="2000" dirty="0"/>
          </a:p>
          <a:p>
            <a:pPr lvl="1" eaLnBrk="1" hangingPunct="1"/>
            <a:r>
              <a:rPr lang="zh-CN" altLang="en-US" sz="1600" dirty="0"/>
              <a:t>基本硬件特性</a:t>
            </a:r>
            <a:endParaRPr lang="en-US" altLang="zh-CN" sz="1600" dirty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AABC0-57B0-5B45-B343-DBC0CF734659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71CBD-2AD7-403F-A612-9A076042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13" y="1953402"/>
            <a:ext cx="4946974" cy="3541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4CE658-9FB7-43DC-A044-7FDD2AF9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1" y="2721578"/>
            <a:ext cx="4057898" cy="3541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1D5B25-BBE7-4148-9B8E-AAF711DA4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421" y="5522477"/>
            <a:ext cx="3699809" cy="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548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模板">
  <a:themeElements>
    <a:clrScheme name="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1506</TotalTime>
  <Words>1497</Words>
  <Application>Microsoft Office PowerPoint</Application>
  <PresentationFormat>全屏显示(4:3)</PresentationFormat>
  <Paragraphs>160</Paragraphs>
  <Slides>15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黑体</vt:lpstr>
      <vt:lpstr>华文行楷</vt:lpstr>
      <vt:lpstr>微软雅黑</vt:lpstr>
      <vt:lpstr>Arial</vt:lpstr>
      <vt:lpstr>Franklin Gothic Book</vt:lpstr>
      <vt:lpstr>Franklin Gothic Medium</vt:lpstr>
      <vt:lpstr>Times New Roman</vt:lpstr>
      <vt:lpstr>模板</vt:lpstr>
      <vt:lpstr>Image</vt:lpstr>
      <vt:lpstr>操作系统设计及实践</vt:lpstr>
      <vt:lpstr>I/O子系统</vt:lpstr>
      <vt:lpstr>一、实验目标</vt:lpstr>
      <vt:lpstr>二、本次实验基本内容</vt:lpstr>
      <vt:lpstr>三、本次实验要解决的问题</vt:lpstr>
      <vt:lpstr>四、需要了解的一些知识</vt:lpstr>
      <vt:lpstr>四、需要了解的一些知识</vt:lpstr>
      <vt:lpstr>四、需要了解的一些知识</vt:lpstr>
      <vt:lpstr>四、需要了解的一些知识</vt:lpstr>
      <vt:lpstr>四、需要了解的一些知识</vt:lpstr>
      <vt:lpstr>四、需要了解的一些知识</vt:lpstr>
      <vt:lpstr>四、需要了解的一些知识</vt:lpstr>
      <vt:lpstr>四、需要了解的一些知识</vt:lpstr>
      <vt:lpstr>四、需要了解的一些知识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可信计算技术对5号工程的影响</dc:title>
  <dc:creator>x</dc:creator>
  <cp:lastModifiedBy>chen linxia</cp:lastModifiedBy>
  <cp:revision>1357</cp:revision>
  <cp:lastPrinted>2023-12-04T01:34:42Z</cp:lastPrinted>
  <dcterms:created xsi:type="dcterms:W3CDTF">2005-09-23T15:03:00Z</dcterms:created>
  <dcterms:modified xsi:type="dcterms:W3CDTF">2023-12-04T01:49:55Z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DED33FB2881C4FA88EAD1A19DF6C3902</vt:lpwstr>
  </property>
  <property fmtid="{D5CDD505-2E9C-101B-9397-08002B2CF9AE}" pid="3" name="KSOProductBuildVer">
    <vt:lpwstr>2052-11.1.0.11045</vt:lpwstr>
  </property>
</Properties>
</file>